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453" r:id="rId3"/>
    <p:sldId id="426" r:id="rId4"/>
    <p:sldId id="439" r:id="rId5"/>
    <p:sldId id="442" r:id="rId6"/>
    <p:sldId id="443" r:id="rId7"/>
    <p:sldId id="450" r:id="rId8"/>
    <p:sldId id="444" r:id="rId9"/>
    <p:sldId id="449" r:id="rId10"/>
    <p:sldId id="446" r:id="rId11"/>
    <p:sldId id="457" r:id="rId12"/>
    <p:sldId id="456" r:id="rId1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ZDESIGN" initials="E" lastIdx="1" clrIdx="0">
    <p:extLst>
      <p:ext uri="{19B8F6BF-5375-455C-9EA6-DF929625EA0E}">
        <p15:presenceInfo xmlns:p15="http://schemas.microsoft.com/office/powerpoint/2012/main" userId="EZDESIG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CE8E0"/>
    <a:srgbClr val="66D2E3"/>
    <a:srgbClr val="93B6CC"/>
    <a:srgbClr val="313C5C"/>
    <a:srgbClr val="8B8681"/>
    <a:srgbClr val="F7CBD5"/>
    <a:srgbClr val="AAA0CE"/>
    <a:srgbClr val="B1E8E2"/>
    <a:srgbClr val="565455"/>
    <a:srgbClr val="3D3D3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23" d="100"/>
          <a:sy n="123" d="100"/>
        </p:scale>
        <p:origin x="114" y="2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05D8A-C572-4ED6-9BF4-8BF12D399983}" type="datetimeFigureOut">
              <a:rPr lang="ko-KR" altLang="en-US" smtClean="0"/>
              <a:t>2023-05-17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96EA-09B2-4F20-B22D-AC03DEA0B2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70190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05D8A-C572-4ED6-9BF4-8BF12D399983}" type="datetimeFigureOut">
              <a:rPr lang="ko-KR" altLang="en-US" smtClean="0"/>
              <a:t>2023-05-17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96EA-09B2-4F20-B22D-AC03DEA0B2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82307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05D8A-C572-4ED6-9BF4-8BF12D399983}" type="datetimeFigureOut">
              <a:rPr lang="ko-KR" altLang="en-US" smtClean="0"/>
              <a:t>2023-05-17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96EA-09B2-4F20-B22D-AC03DEA0B2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90563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05D8A-C572-4ED6-9BF4-8BF12D399983}" type="datetimeFigureOut">
              <a:rPr lang="ko-KR" altLang="en-US" smtClean="0"/>
              <a:t>2023-05-17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96EA-09B2-4F20-B22D-AC03DEA0B2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4283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05D8A-C572-4ED6-9BF4-8BF12D399983}" type="datetimeFigureOut">
              <a:rPr lang="ko-KR" altLang="en-US" smtClean="0"/>
              <a:t>2023-05-17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96EA-09B2-4F20-B22D-AC03DEA0B2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59046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05D8A-C572-4ED6-9BF4-8BF12D399983}" type="datetimeFigureOut">
              <a:rPr lang="ko-KR" altLang="en-US" smtClean="0"/>
              <a:t>2023-05-17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96EA-09B2-4F20-B22D-AC03DEA0B2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71203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05D8A-C572-4ED6-9BF4-8BF12D399983}" type="datetimeFigureOut">
              <a:rPr lang="ko-KR" altLang="en-US" smtClean="0"/>
              <a:t>2023-05-17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96EA-09B2-4F20-B22D-AC03DEA0B2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58862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05D8A-C572-4ED6-9BF4-8BF12D399983}" type="datetimeFigureOut">
              <a:rPr lang="ko-KR" altLang="en-US" smtClean="0"/>
              <a:t>2023-05-17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96EA-09B2-4F20-B22D-AC03DEA0B2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883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05D8A-C572-4ED6-9BF4-8BF12D399983}" type="datetimeFigureOut">
              <a:rPr lang="ko-KR" altLang="en-US" smtClean="0"/>
              <a:t>2023-05-17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96EA-09B2-4F20-B22D-AC03DEA0B2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12870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05D8A-C572-4ED6-9BF4-8BF12D399983}" type="datetimeFigureOut">
              <a:rPr lang="ko-KR" altLang="en-US" smtClean="0"/>
              <a:t>2023-05-17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96EA-09B2-4F20-B22D-AC03DEA0B2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69480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05D8A-C572-4ED6-9BF4-8BF12D399983}" type="datetimeFigureOut">
              <a:rPr lang="ko-KR" altLang="en-US" smtClean="0"/>
              <a:t>2023-05-17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596EA-09B2-4F20-B22D-AC03DEA0B2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69467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D05D8A-C572-4ED6-9BF4-8BF12D399983}" type="datetimeFigureOut">
              <a:rPr lang="ko-KR" altLang="en-US" smtClean="0"/>
              <a:t>2023-05-17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7596EA-09B2-4F20-B22D-AC03DEA0B2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0330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jp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2142163" y="5315407"/>
            <a:ext cx="762351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ctr">
              <a:defRPr/>
            </a:pPr>
            <a:r>
              <a:rPr kumimoji="0" lang="ko-KR" altLang="en-US" sz="3200" b="1" i="0" u="none" strike="noStrike" kern="1200" cap="none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향수브랜드 </a:t>
            </a:r>
            <a:r>
              <a:rPr kumimoji="0" lang="ko-KR" altLang="en-US" sz="3200" b="1" i="0" u="none" strike="noStrike" kern="1200" cap="none" normalizeH="0" baseline="0" noProof="0" dirty="0" err="1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에이딕트</a:t>
            </a:r>
            <a:r>
              <a:rPr kumimoji="0" lang="ko-KR" altLang="en-US" sz="3200" b="1" i="0" u="none" strike="noStrike" kern="1200" cap="none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웹사이트 기획서</a:t>
            </a:r>
            <a:endParaRPr kumimoji="0" lang="en-US" altLang="ko-KR" sz="3200" b="1" i="0" u="none" strike="noStrike" kern="1200" cap="none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12310" y="445843"/>
            <a:ext cx="416861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웹사이트 기획서</a:t>
            </a:r>
          </a:p>
        </p:txBody>
      </p:sp>
      <p:sp>
        <p:nvSpPr>
          <p:cNvPr id="7" name="타원 6"/>
          <p:cNvSpPr/>
          <p:nvPr/>
        </p:nvSpPr>
        <p:spPr>
          <a:xfrm>
            <a:off x="5082169" y="2182134"/>
            <a:ext cx="1743504" cy="174350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57150">
            <a:solidFill>
              <a:srgbClr val="56545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타원 12"/>
          <p:cNvSpPr/>
          <p:nvPr/>
        </p:nvSpPr>
        <p:spPr>
          <a:xfrm>
            <a:off x="4897800" y="2326053"/>
            <a:ext cx="929589" cy="874133"/>
          </a:xfrm>
          <a:custGeom>
            <a:avLst/>
            <a:gdLst/>
            <a:ahLst/>
            <a:cxnLst/>
            <a:rect l="l" t="t" r="r" b="b"/>
            <a:pathLst>
              <a:path w="1064781" h="1001260">
                <a:moveTo>
                  <a:pt x="484050" y="0"/>
                </a:moveTo>
                <a:lnTo>
                  <a:pt x="1064781" y="1001260"/>
                </a:lnTo>
                <a:lnTo>
                  <a:pt x="11955" y="1001260"/>
                </a:lnTo>
                <a:cubicBezTo>
                  <a:pt x="3658" y="953522"/>
                  <a:pt x="0" y="904494"/>
                  <a:pt x="0" y="854612"/>
                </a:cubicBezTo>
                <a:cubicBezTo>
                  <a:pt x="0" y="491580"/>
                  <a:pt x="193733" y="173797"/>
                  <a:pt x="484050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 w="57150">
            <a:solidFill>
              <a:srgbClr val="56545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ECACF84-8F07-4320-A794-C3B5CD1C1709}"/>
              </a:ext>
            </a:extLst>
          </p:cNvPr>
          <p:cNvSpPr txBox="1"/>
          <p:nvPr/>
        </p:nvSpPr>
        <p:spPr>
          <a:xfrm>
            <a:off x="5779230" y="2763119"/>
            <a:ext cx="1069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A’DDICT</a:t>
            </a:r>
            <a:endParaRPr lang="ko-KR" altLang="en-US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59065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0C2C261D-B841-4039-9153-6BB00C20275B}"/>
              </a:ext>
            </a:extLst>
          </p:cNvPr>
          <p:cNvSpPr/>
          <p:nvPr/>
        </p:nvSpPr>
        <p:spPr>
          <a:xfrm>
            <a:off x="812310" y="445843"/>
            <a:ext cx="416861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페르소나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27B8920-4511-4DED-ABD6-7C4AC950673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5813" y="1088723"/>
            <a:ext cx="2954940" cy="2407585"/>
          </a:xfrm>
          <a:prstGeom prst="rect">
            <a:avLst/>
          </a:prstGeom>
        </p:spPr>
      </p:pic>
      <p:sp>
        <p:nvSpPr>
          <p:cNvPr id="5" name="Object 14">
            <a:extLst>
              <a:ext uri="{FF2B5EF4-FFF2-40B4-BE49-F238E27FC236}">
                <a16:creationId xmlns:a16="http://schemas.microsoft.com/office/drawing/2014/main" id="{14043C6A-5339-426F-91C7-078F16E0748F}"/>
              </a:ext>
            </a:extLst>
          </p:cNvPr>
          <p:cNvSpPr txBox="1"/>
          <p:nvPr/>
        </p:nvSpPr>
        <p:spPr>
          <a:xfrm>
            <a:off x="3835831" y="2384849"/>
            <a:ext cx="2260169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i="1" dirty="0">
                <a:solidFill>
                  <a:srgbClr val="00000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Baskerville Old Face" pitchFamily="34" charset="0"/>
              </a:rPr>
              <a:t>이름 :박</a:t>
            </a:r>
            <a:r>
              <a:rPr lang="ko-KR" altLang="en-US" sz="2400" i="1" dirty="0" err="1">
                <a:solidFill>
                  <a:srgbClr val="00000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Baskerville Old Face" pitchFamily="34" charset="0"/>
              </a:rPr>
              <a:t>ㅇㅇ</a:t>
            </a:r>
            <a:endParaRPr lang="en-US" sz="2400" i="1" dirty="0">
              <a:solidFill>
                <a:srgbClr val="000000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  <a:cs typeface="Baskerville Old Face" pitchFamily="34" charset="0"/>
            </a:endParaRPr>
          </a:p>
          <a:p>
            <a:r>
              <a:rPr lang="en-US" sz="2400" i="1" dirty="0">
                <a:solidFill>
                  <a:srgbClr val="00000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Baskerville Old Face" pitchFamily="34" charset="0"/>
              </a:rPr>
              <a:t>나이:28</a:t>
            </a:r>
          </a:p>
          <a:p>
            <a:r>
              <a:rPr lang="en-US" sz="2400" i="1" dirty="0">
                <a:solidFill>
                  <a:srgbClr val="00000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Baskerville Old Face" pitchFamily="34" charset="0"/>
              </a:rPr>
              <a:t>직업 : </a:t>
            </a:r>
            <a:r>
              <a:rPr lang="ko-KR" altLang="en-US" sz="2400" i="1" dirty="0">
                <a:solidFill>
                  <a:srgbClr val="00000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Baskerville Old Face" pitchFamily="34" charset="0"/>
              </a:rPr>
              <a:t>회사원</a:t>
            </a:r>
            <a:endParaRPr lang="en-US" sz="240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3ED1D83-69F2-4C49-BAA9-33F1611D5C2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339" y="1088723"/>
            <a:ext cx="2854679" cy="2407585"/>
          </a:xfrm>
          <a:prstGeom prst="rect">
            <a:avLst/>
          </a:prstGeom>
        </p:spPr>
      </p:pic>
      <p:sp>
        <p:nvSpPr>
          <p:cNvPr id="9" name="Object 14">
            <a:extLst>
              <a:ext uri="{FF2B5EF4-FFF2-40B4-BE49-F238E27FC236}">
                <a16:creationId xmlns:a16="http://schemas.microsoft.com/office/drawing/2014/main" id="{AFEF3E45-9479-4DCB-A082-C2D2FFFBCD54}"/>
              </a:ext>
            </a:extLst>
          </p:cNvPr>
          <p:cNvSpPr txBox="1"/>
          <p:nvPr/>
        </p:nvSpPr>
        <p:spPr>
          <a:xfrm>
            <a:off x="9120753" y="2384848"/>
            <a:ext cx="2260169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i="1" dirty="0">
                <a:solidFill>
                  <a:srgbClr val="00000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Baskerville Old Face" pitchFamily="34" charset="0"/>
              </a:rPr>
              <a:t>이름 :박</a:t>
            </a:r>
            <a:r>
              <a:rPr lang="ko-KR" altLang="en-US" sz="2400" i="1" dirty="0" err="1">
                <a:solidFill>
                  <a:srgbClr val="00000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Baskerville Old Face" pitchFamily="34" charset="0"/>
              </a:rPr>
              <a:t>ㅁㅁ</a:t>
            </a:r>
            <a:endParaRPr lang="en-US" sz="2400" i="1" dirty="0">
              <a:solidFill>
                <a:srgbClr val="000000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  <a:cs typeface="Baskerville Old Face" pitchFamily="34" charset="0"/>
            </a:endParaRPr>
          </a:p>
          <a:p>
            <a:r>
              <a:rPr lang="en-US" sz="2400" i="1" dirty="0">
                <a:solidFill>
                  <a:srgbClr val="00000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Baskerville Old Face" pitchFamily="34" charset="0"/>
              </a:rPr>
              <a:t>나이:23</a:t>
            </a:r>
          </a:p>
          <a:p>
            <a:r>
              <a:rPr lang="en-US" sz="2400" i="1" dirty="0">
                <a:solidFill>
                  <a:srgbClr val="000000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  <a:cs typeface="Baskerville Old Face" pitchFamily="34" charset="0"/>
              </a:rPr>
              <a:t>직업 : 대학생</a:t>
            </a:r>
            <a:endParaRPr lang="en-US" sz="240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76C21B3-8877-406A-933C-39A70027C50F}"/>
              </a:ext>
            </a:extLst>
          </p:cNvPr>
          <p:cNvSpPr/>
          <p:nvPr/>
        </p:nvSpPr>
        <p:spPr>
          <a:xfrm>
            <a:off x="911339" y="3737952"/>
            <a:ext cx="4548752" cy="1933414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6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직장인에게 꼭 필요한 건 그에 맞는 취미</a:t>
            </a:r>
            <a:endParaRPr lang="en-US" altLang="ko-KR" sz="160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r>
              <a:rPr lang="ko-KR" altLang="en-US" sz="1600" dirty="0" err="1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ㅇㅇ씨</a:t>
            </a:r>
            <a:r>
              <a:rPr lang="ko-KR" altLang="en-US" sz="16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는 명품 향수부터 중저가 향수까지</a:t>
            </a:r>
            <a:endParaRPr lang="en-US" altLang="ko-KR" sz="160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r>
              <a:rPr lang="ko-KR" altLang="en-US" sz="16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모든 브랜드를 섭렵한 </a:t>
            </a:r>
            <a:r>
              <a:rPr lang="en-US" altLang="ko-KR" sz="16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‘ </a:t>
            </a:r>
            <a:r>
              <a:rPr lang="ko-KR" altLang="en-US" sz="1600" dirty="0" err="1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팬＇이다</a:t>
            </a:r>
            <a:r>
              <a:rPr lang="en-US" altLang="ko-KR" sz="16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.</a:t>
            </a:r>
          </a:p>
          <a:p>
            <a:r>
              <a:rPr lang="ko-KR" altLang="en-US" sz="16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아쉽게도 동네 올리브영에는 들어온 제품이 </a:t>
            </a:r>
            <a:endParaRPr lang="en-US" altLang="ko-KR" sz="160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r>
              <a:rPr lang="ko-KR" altLang="en-US" sz="16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한정적이라 인터넷으로 구매하려 하는데</a:t>
            </a:r>
            <a:endParaRPr lang="en-US" altLang="ko-KR" sz="160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r>
              <a:rPr lang="ko-KR" altLang="en-US" sz="16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홈페이지 구경자체도 어려움을 느끼고 있다</a:t>
            </a:r>
            <a:endParaRPr lang="en-US" altLang="ko-KR" sz="160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02D2E2A-09B3-4C06-8B30-FC8DF8735D25}"/>
              </a:ext>
            </a:extLst>
          </p:cNvPr>
          <p:cNvSpPr/>
          <p:nvPr/>
        </p:nvSpPr>
        <p:spPr>
          <a:xfrm>
            <a:off x="6165813" y="3737951"/>
            <a:ext cx="3967567" cy="1933414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6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이 브랜드의 룸 스프레이를</a:t>
            </a:r>
            <a:endParaRPr lang="en-US" altLang="ko-KR" sz="160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r>
              <a:rPr lang="ko-KR" altLang="en-US" sz="16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친구에게 선물 받고 </a:t>
            </a:r>
            <a:endParaRPr lang="en-US" altLang="ko-KR" sz="160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r>
              <a:rPr lang="ko-KR" altLang="en-US" sz="16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애용하는 </a:t>
            </a:r>
            <a:r>
              <a:rPr lang="ko-KR" altLang="en-US" sz="1600" dirty="0" err="1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ㅁㅁ</a:t>
            </a:r>
            <a:r>
              <a:rPr lang="ko-KR" altLang="en-US" sz="16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씨</a:t>
            </a:r>
            <a:r>
              <a:rPr lang="en-US" altLang="ko-KR" sz="16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,</a:t>
            </a:r>
          </a:p>
          <a:p>
            <a:r>
              <a:rPr lang="ko-KR" altLang="en-US" sz="16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나중에</a:t>
            </a:r>
            <a:r>
              <a:rPr lang="en-US" altLang="ko-KR" sz="16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</a:t>
            </a:r>
            <a:r>
              <a:rPr lang="ko-KR" altLang="en-US" sz="16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올리브영에 팔 줄 알고 </a:t>
            </a:r>
            <a:endParaRPr lang="en-US" altLang="ko-KR" sz="160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r>
              <a:rPr lang="ko-KR" altLang="en-US" sz="16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가보니 없어서</a:t>
            </a:r>
            <a:r>
              <a:rPr lang="en-US" altLang="ko-KR" sz="16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</a:t>
            </a:r>
            <a:r>
              <a:rPr lang="ko-KR" altLang="en-US" sz="16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당황한다</a:t>
            </a:r>
            <a:r>
              <a:rPr lang="en-US" altLang="ko-KR" sz="16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007596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FEB3E54-A103-DE35-8C8A-20C95EA87C73}"/>
              </a:ext>
            </a:extLst>
          </p:cNvPr>
          <p:cNvSpPr/>
          <p:nvPr/>
        </p:nvSpPr>
        <p:spPr>
          <a:xfrm>
            <a:off x="812310" y="445843"/>
            <a:ext cx="416861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dirty="0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제작방향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4" name="말풍선: 모서리가 둥근 사각형 3">
            <a:extLst>
              <a:ext uri="{FF2B5EF4-FFF2-40B4-BE49-F238E27FC236}">
                <a16:creationId xmlns:a16="http://schemas.microsoft.com/office/drawing/2014/main" id="{09175A8A-94B8-FD9C-5D30-26281F317520}"/>
              </a:ext>
            </a:extLst>
          </p:cNvPr>
          <p:cNvSpPr/>
          <p:nvPr/>
        </p:nvSpPr>
        <p:spPr>
          <a:xfrm>
            <a:off x="6208362" y="2475855"/>
            <a:ext cx="3913322" cy="953145"/>
          </a:xfrm>
          <a:prstGeom prst="wedgeRoundRectCallout">
            <a:avLst>
              <a:gd name="adj1" fmla="val 48870"/>
              <a:gd name="adj2" fmla="val 76321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블랙이 기본이 아닌 화이트 컬러를</a:t>
            </a:r>
            <a:endParaRPr lang="en-US" altLang="ko-KR" dirty="0">
              <a:solidFill>
                <a:schemeClr val="tx1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배경으로 리뉴얼 하겠습니다</a:t>
            </a:r>
            <a:r>
              <a:rPr lang="en-US" altLang="ko-KR" dirty="0">
                <a:solidFill>
                  <a:schemeClr val="tx1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.</a:t>
            </a:r>
          </a:p>
        </p:txBody>
      </p:sp>
      <p:sp>
        <p:nvSpPr>
          <p:cNvPr id="6" name="말풍선: 모서리가 둥근 사각형 5">
            <a:extLst>
              <a:ext uri="{FF2B5EF4-FFF2-40B4-BE49-F238E27FC236}">
                <a16:creationId xmlns:a16="http://schemas.microsoft.com/office/drawing/2014/main" id="{AA0F0CB5-7239-E92F-CD7B-0BCA656C333A}"/>
              </a:ext>
            </a:extLst>
          </p:cNvPr>
          <p:cNvSpPr/>
          <p:nvPr/>
        </p:nvSpPr>
        <p:spPr>
          <a:xfrm>
            <a:off x="1875296" y="1263800"/>
            <a:ext cx="3913322" cy="953145"/>
          </a:xfrm>
          <a:prstGeom prst="wedgeRoundRectCallout">
            <a:avLst>
              <a:gd name="adj1" fmla="val -46576"/>
              <a:gd name="adj2" fmla="val 69004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색감이 어두워서 뭐가 </a:t>
            </a:r>
            <a:r>
              <a:rPr lang="ko-KR" altLang="en-US" dirty="0" err="1">
                <a:solidFill>
                  <a:schemeClr val="tx1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뭔지</a:t>
            </a:r>
            <a:r>
              <a:rPr lang="ko-KR" altLang="en-US" dirty="0">
                <a:solidFill>
                  <a:schemeClr val="tx1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</a:t>
            </a:r>
            <a:r>
              <a:rPr lang="ko-KR" altLang="en-US" dirty="0" err="1">
                <a:solidFill>
                  <a:schemeClr val="tx1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모르겠어요</a:t>
            </a:r>
            <a:endParaRPr lang="ko-KR" altLang="en-US" dirty="0">
              <a:solidFill>
                <a:schemeClr val="tx1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7" name="말풍선: 모서리가 둥근 사각형 6">
            <a:extLst>
              <a:ext uri="{FF2B5EF4-FFF2-40B4-BE49-F238E27FC236}">
                <a16:creationId xmlns:a16="http://schemas.microsoft.com/office/drawing/2014/main" id="{B0AF8CA7-8C47-06C1-90DE-E07C9C0F4203}"/>
              </a:ext>
            </a:extLst>
          </p:cNvPr>
          <p:cNvSpPr/>
          <p:nvPr/>
        </p:nvSpPr>
        <p:spPr>
          <a:xfrm>
            <a:off x="1945037" y="3577482"/>
            <a:ext cx="3913322" cy="953145"/>
          </a:xfrm>
          <a:prstGeom prst="wedgeRoundRectCallout">
            <a:avLst>
              <a:gd name="adj1" fmla="val -46576"/>
              <a:gd name="adj2" fmla="val 69004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향기 설명이 너무 복잡해서</a:t>
            </a:r>
            <a:endParaRPr lang="en-US" altLang="ko-KR" dirty="0">
              <a:solidFill>
                <a:schemeClr val="tx1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사기가 망설여져요</a:t>
            </a:r>
            <a:r>
              <a:rPr lang="en-US" altLang="ko-KR" dirty="0">
                <a:solidFill>
                  <a:schemeClr val="tx1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8" name="말풍선: 모서리가 둥근 사각형 7">
            <a:extLst>
              <a:ext uri="{FF2B5EF4-FFF2-40B4-BE49-F238E27FC236}">
                <a16:creationId xmlns:a16="http://schemas.microsoft.com/office/drawing/2014/main" id="{7B5BE461-4F03-250E-CFC7-A9FDABB7CF0A}"/>
              </a:ext>
            </a:extLst>
          </p:cNvPr>
          <p:cNvSpPr/>
          <p:nvPr/>
        </p:nvSpPr>
        <p:spPr>
          <a:xfrm>
            <a:off x="6096000" y="4803094"/>
            <a:ext cx="3913322" cy="953145"/>
          </a:xfrm>
          <a:prstGeom prst="wedgeRoundRectCallout">
            <a:avLst>
              <a:gd name="adj1" fmla="val 49067"/>
              <a:gd name="adj2" fmla="val 77947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설명만 보고도 </a:t>
            </a:r>
            <a:r>
              <a:rPr lang="ko-KR" altLang="en-US" dirty="0" err="1">
                <a:solidFill>
                  <a:schemeClr val="tx1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살수있게</a:t>
            </a:r>
            <a:endParaRPr lang="en-US" altLang="ko-KR" dirty="0">
              <a:solidFill>
                <a:schemeClr val="tx1"/>
              </a:solidFill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간단명료 하게 재배치하겠습니다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7967D87-D017-022D-2EE0-206C37D8A043}"/>
              </a:ext>
            </a:extLst>
          </p:cNvPr>
          <p:cNvSpPr/>
          <p:nvPr/>
        </p:nvSpPr>
        <p:spPr>
          <a:xfrm>
            <a:off x="6403384" y="1956239"/>
            <a:ext cx="326572" cy="38099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6E816FC-DFB9-168A-EDA8-AC87EB6C0D6D}"/>
              </a:ext>
            </a:extLst>
          </p:cNvPr>
          <p:cNvSpPr/>
          <p:nvPr/>
        </p:nvSpPr>
        <p:spPr>
          <a:xfrm>
            <a:off x="6854191" y="1956238"/>
            <a:ext cx="326572" cy="380999"/>
          </a:xfrm>
          <a:prstGeom prst="rect">
            <a:avLst/>
          </a:prstGeom>
          <a:solidFill>
            <a:srgbClr val="8B868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8F5E401-9519-CFF0-1FF7-E3E815FBAB56}"/>
              </a:ext>
            </a:extLst>
          </p:cNvPr>
          <p:cNvSpPr/>
          <p:nvPr/>
        </p:nvSpPr>
        <p:spPr>
          <a:xfrm>
            <a:off x="7317112" y="1954153"/>
            <a:ext cx="326572" cy="380999"/>
          </a:xfrm>
          <a:prstGeom prst="rect">
            <a:avLst/>
          </a:prstGeom>
          <a:solidFill>
            <a:srgbClr val="313C5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2B8353CE-2A64-4206-8A8B-7E3BDD53FCAE}"/>
              </a:ext>
            </a:extLst>
          </p:cNvPr>
          <p:cNvCxnSpPr/>
          <p:nvPr/>
        </p:nvCxnSpPr>
        <p:spPr>
          <a:xfrm>
            <a:off x="7787898" y="2092271"/>
            <a:ext cx="51919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941489E-1387-389D-7217-32E94F3F010B}"/>
              </a:ext>
            </a:extLst>
          </p:cNvPr>
          <p:cNvSpPr/>
          <p:nvPr/>
        </p:nvSpPr>
        <p:spPr>
          <a:xfrm>
            <a:off x="8500821" y="1956239"/>
            <a:ext cx="326572" cy="38099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411D654-D3EF-055E-6749-60FD59908C87}"/>
              </a:ext>
            </a:extLst>
          </p:cNvPr>
          <p:cNvSpPr/>
          <p:nvPr/>
        </p:nvSpPr>
        <p:spPr>
          <a:xfrm>
            <a:off x="8951628" y="1956238"/>
            <a:ext cx="326572" cy="38099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74C2E7D-44A2-61F5-1C7B-C9F31C584A56}"/>
              </a:ext>
            </a:extLst>
          </p:cNvPr>
          <p:cNvSpPr/>
          <p:nvPr/>
        </p:nvSpPr>
        <p:spPr>
          <a:xfrm>
            <a:off x="9414549" y="1954153"/>
            <a:ext cx="326572" cy="38099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01987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B0F86B0-B36C-02A9-41A6-9DCABCB7D212}"/>
              </a:ext>
            </a:extLst>
          </p:cNvPr>
          <p:cNvSpPr/>
          <p:nvPr/>
        </p:nvSpPr>
        <p:spPr>
          <a:xfrm>
            <a:off x="812310" y="445843"/>
            <a:ext cx="416861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아이디어 스케치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-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레이아웃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E43E8A-2031-67E3-5F76-25C21350C41A}"/>
              </a:ext>
            </a:extLst>
          </p:cNvPr>
          <p:cNvSpPr txBox="1"/>
          <p:nvPr/>
        </p:nvSpPr>
        <p:spPr>
          <a:xfrm>
            <a:off x="7651063" y="929792"/>
            <a:ext cx="330114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&lt;&lt; </a:t>
            </a:r>
            <a:r>
              <a:rPr lang="ko-KR" altLang="en-US" sz="105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로그인</a:t>
            </a:r>
            <a:r>
              <a:rPr lang="en-US" altLang="ko-KR" sz="105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, </a:t>
            </a:r>
            <a:r>
              <a:rPr lang="ko-KR" altLang="en-US" sz="105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로고 등 상단바에 필요한 것 배치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991A4A-5107-93BB-F451-32B4AA43115B}"/>
              </a:ext>
            </a:extLst>
          </p:cNvPr>
          <p:cNvSpPr txBox="1"/>
          <p:nvPr/>
        </p:nvSpPr>
        <p:spPr>
          <a:xfrm>
            <a:off x="7732718" y="1183708"/>
            <a:ext cx="330114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&lt;&lt; </a:t>
            </a:r>
            <a:r>
              <a:rPr lang="ko-KR" altLang="en-US" sz="105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브랜드 소개</a:t>
            </a:r>
            <a:r>
              <a:rPr lang="en-US" altLang="ko-KR" sz="105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, </a:t>
            </a:r>
            <a:r>
              <a:rPr lang="ko-KR" altLang="en-US" sz="105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판매 창 </a:t>
            </a:r>
            <a:r>
              <a:rPr lang="en-US" altLang="ko-KR" sz="105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, </a:t>
            </a:r>
            <a:r>
              <a:rPr lang="ko-KR" altLang="en-US" sz="105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등등 메뉴 배치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363A48-ABC6-DF33-3479-FFCB1829D840}"/>
              </a:ext>
            </a:extLst>
          </p:cNvPr>
          <p:cNvSpPr txBox="1"/>
          <p:nvPr/>
        </p:nvSpPr>
        <p:spPr>
          <a:xfrm>
            <a:off x="7810205" y="1781766"/>
            <a:ext cx="211229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&lt;&lt; </a:t>
            </a:r>
            <a:r>
              <a:rPr lang="ko-KR" altLang="en-US" sz="105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브랜드 이미지  </a:t>
            </a:r>
            <a:r>
              <a:rPr lang="en-US" altLang="ko-KR" sz="105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, 3</a:t>
            </a:r>
            <a:r>
              <a:rPr lang="ko-KR" altLang="en-US" sz="105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장정도 배치 </a:t>
            </a:r>
            <a:r>
              <a:rPr lang="en-US" altLang="ko-KR" sz="105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(</a:t>
            </a:r>
            <a:r>
              <a:rPr lang="ko-KR" altLang="en-US" sz="1050" dirty="0" err="1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롤링배너</a:t>
            </a:r>
            <a:r>
              <a:rPr lang="en-US" altLang="ko-KR" sz="105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)</a:t>
            </a:r>
            <a:endParaRPr lang="ko-KR" altLang="en-US" sz="105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049595C-5BB5-18E8-88D3-90ADE1C78F01}"/>
              </a:ext>
            </a:extLst>
          </p:cNvPr>
          <p:cNvSpPr txBox="1"/>
          <p:nvPr/>
        </p:nvSpPr>
        <p:spPr>
          <a:xfrm>
            <a:off x="7732718" y="2716077"/>
            <a:ext cx="38836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&lt;&lt;</a:t>
            </a:r>
            <a:r>
              <a:rPr lang="ko-KR" altLang="en-US" sz="105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공통 카테고리에 있는 상품들 배치 </a:t>
            </a:r>
            <a:r>
              <a:rPr lang="en-US" altLang="ko-KR" sz="105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(</a:t>
            </a:r>
            <a:r>
              <a:rPr lang="ko-KR" altLang="en-US" sz="105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베스트셀러</a:t>
            </a:r>
            <a:r>
              <a:rPr lang="en-US" altLang="ko-KR" sz="105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, </a:t>
            </a:r>
            <a:r>
              <a:rPr lang="ko-KR" altLang="en-US" sz="105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신상품</a:t>
            </a:r>
            <a:r>
              <a:rPr lang="en-US" altLang="ko-KR" sz="105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)</a:t>
            </a:r>
          </a:p>
          <a:p>
            <a:r>
              <a:rPr lang="en-US" altLang="ko-KR" sz="105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   </a:t>
            </a:r>
            <a:r>
              <a:rPr lang="ko-KR" altLang="en-US" sz="105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한곳 클릭하면 서브페이지인 상품페이지로 연결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46116B8-E3E7-AF78-96D1-E973B21EAD50}"/>
              </a:ext>
            </a:extLst>
          </p:cNvPr>
          <p:cNvSpPr txBox="1"/>
          <p:nvPr/>
        </p:nvSpPr>
        <p:spPr>
          <a:xfrm>
            <a:off x="7895447" y="3915375"/>
            <a:ext cx="324008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&lt;&lt;</a:t>
            </a:r>
            <a:r>
              <a:rPr lang="ko-KR" altLang="en-US" sz="105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 한눈에 들어와 클릭 까지 이어질 이미지들 전면배치</a:t>
            </a:r>
            <a:endParaRPr lang="en-US" altLang="ko-KR" sz="105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r>
              <a:rPr lang="ko-KR" altLang="en-US" sz="105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    이벤트</a:t>
            </a:r>
            <a:r>
              <a:rPr lang="en-US" altLang="ko-KR" sz="105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,</a:t>
            </a:r>
            <a:r>
              <a:rPr lang="ko-KR" altLang="en-US" sz="1050" dirty="0" err="1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유투버</a:t>
            </a:r>
            <a:r>
              <a:rPr lang="ko-KR" altLang="en-US" sz="105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마켓</a:t>
            </a:r>
            <a:r>
              <a:rPr lang="en-US" altLang="ko-KR" sz="105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,</a:t>
            </a:r>
            <a:r>
              <a:rPr lang="ko-KR" altLang="en-US" sz="105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팝업스토어 홍보 배너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BE606D-43A4-95F1-AABF-E06AE186E5B0}"/>
              </a:ext>
            </a:extLst>
          </p:cNvPr>
          <p:cNvSpPr txBox="1"/>
          <p:nvPr/>
        </p:nvSpPr>
        <p:spPr>
          <a:xfrm>
            <a:off x="7895447" y="5863242"/>
            <a:ext cx="71169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&lt;&lt; </a:t>
            </a:r>
            <a:r>
              <a:rPr lang="ko-KR" altLang="en-US" sz="1050" dirty="0" err="1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풋터</a:t>
            </a:r>
            <a:endParaRPr lang="ko-KR" altLang="en-US" sz="105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265AAA7-FFB0-E994-E71F-3E9C5E2C4F1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510"/>
          <a:stretch/>
        </p:blipFill>
        <p:spPr>
          <a:xfrm>
            <a:off x="1623485" y="1088197"/>
            <a:ext cx="3149993" cy="490200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33A9B7C-691F-591D-54A3-99D07F1071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3425" y="991784"/>
            <a:ext cx="2482075" cy="499841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5C222E9-68C3-A4F6-CB02-4735644D616B}"/>
              </a:ext>
            </a:extLst>
          </p:cNvPr>
          <p:cNvSpPr txBox="1"/>
          <p:nvPr/>
        </p:nvSpPr>
        <p:spPr>
          <a:xfrm>
            <a:off x="7810204" y="5171938"/>
            <a:ext cx="188398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&lt;&lt;SNS </a:t>
            </a:r>
            <a:r>
              <a:rPr lang="ko-KR" altLang="en-US" sz="105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사진 배치</a:t>
            </a:r>
            <a:r>
              <a:rPr lang="en-US" altLang="ko-KR" sz="105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(</a:t>
            </a:r>
            <a:r>
              <a:rPr lang="ko-KR" altLang="en-US" sz="105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인스타그램</a:t>
            </a:r>
            <a:r>
              <a:rPr lang="en-US" altLang="ko-KR" sz="105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)</a:t>
            </a:r>
            <a:endParaRPr lang="ko-KR" altLang="en-US" sz="105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901705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890ADF7D-E964-496A-AEDB-48B341BEFFEA}"/>
              </a:ext>
            </a:extLst>
          </p:cNvPr>
          <p:cNvSpPr/>
          <p:nvPr/>
        </p:nvSpPr>
        <p:spPr>
          <a:xfrm>
            <a:off x="812310" y="445843"/>
            <a:ext cx="416861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목차</a:t>
            </a:r>
          </a:p>
        </p:txBody>
      </p:sp>
      <p:sp>
        <p:nvSpPr>
          <p:cNvPr id="4" name="Object 13">
            <a:extLst>
              <a:ext uri="{FF2B5EF4-FFF2-40B4-BE49-F238E27FC236}">
                <a16:creationId xmlns:a16="http://schemas.microsoft.com/office/drawing/2014/main" id="{BEDFDA93-DDB8-4F71-B782-ECE4488CAEE5}"/>
              </a:ext>
            </a:extLst>
          </p:cNvPr>
          <p:cNvSpPr txBox="1"/>
          <p:nvPr/>
        </p:nvSpPr>
        <p:spPr>
          <a:xfrm>
            <a:off x="677205" y="1285633"/>
            <a:ext cx="1687902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4000" b="1" i="1" dirty="0">
                <a:solidFill>
                  <a:srgbClr val="000000"/>
                </a:solidFill>
                <a:latin typeface="경기천년바탕 Bold" panose="02020803020101020101" pitchFamily="18" charset="-127"/>
                <a:ea typeface="경기천년바탕 Bold" panose="02020803020101020101" pitchFamily="18" charset="-127"/>
                <a:cs typeface="Baskerville Old Face" pitchFamily="34" charset="0"/>
              </a:rPr>
              <a:t>1.</a:t>
            </a:r>
            <a:r>
              <a:rPr lang="ko-KR" altLang="en-US" sz="4000" b="1" i="1" dirty="0">
                <a:solidFill>
                  <a:srgbClr val="000000"/>
                </a:solidFill>
                <a:latin typeface="경기천년바탕 Bold" panose="02020803020101020101" pitchFamily="18" charset="-127"/>
                <a:ea typeface="경기천년바탕 Bold" panose="02020803020101020101" pitchFamily="18" charset="-127"/>
                <a:cs typeface="Baskerville Old Face" pitchFamily="34" charset="0"/>
              </a:rPr>
              <a:t>목적</a:t>
            </a:r>
            <a:endParaRPr lang="en-US" sz="4000" b="1" i="1" dirty="0">
              <a:latin typeface="경기천년바탕 Bold" panose="02020803020101020101" pitchFamily="18" charset="-127"/>
              <a:ea typeface="경기천년바탕 Bold" panose="020208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50308A1-36AC-4797-B5E2-F6951DE4D284}"/>
              </a:ext>
            </a:extLst>
          </p:cNvPr>
          <p:cNvSpPr txBox="1"/>
          <p:nvPr/>
        </p:nvSpPr>
        <p:spPr>
          <a:xfrm>
            <a:off x="812310" y="2146032"/>
            <a:ext cx="15420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-</a:t>
            </a:r>
            <a:r>
              <a:rPr lang="ko-KR" altLang="en-US" dirty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제작의도</a:t>
            </a:r>
            <a:endParaRPr lang="en-US" altLang="ko-KR" dirty="0">
              <a:latin typeface="경기천년바탕 Bold" panose="02020803020101020101" pitchFamily="18" charset="-127"/>
              <a:ea typeface="경기천년바탕 Bold" panose="02020803020101020101" pitchFamily="18" charset="-127"/>
            </a:endParaRPr>
          </a:p>
          <a:p>
            <a:endParaRPr lang="en-US" altLang="ko-KR" dirty="0">
              <a:latin typeface="경기천년바탕 Bold" panose="02020803020101020101" pitchFamily="18" charset="-127"/>
              <a:ea typeface="경기천년바탕 Bold" panose="02020803020101020101" pitchFamily="18" charset="-127"/>
            </a:endParaRPr>
          </a:p>
          <a:p>
            <a:r>
              <a:rPr lang="en-US" altLang="ko-KR" dirty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-</a:t>
            </a:r>
            <a:r>
              <a:rPr lang="ko-KR" altLang="en-US" dirty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벤치마킹</a:t>
            </a:r>
          </a:p>
        </p:txBody>
      </p:sp>
      <p:sp>
        <p:nvSpPr>
          <p:cNvPr id="6" name="Object 13">
            <a:extLst>
              <a:ext uri="{FF2B5EF4-FFF2-40B4-BE49-F238E27FC236}">
                <a16:creationId xmlns:a16="http://schemas.microsoft.com/office/drawing/2014/main" id="{C37D64A2-BE5C-4B3A-A33E-63B447116D3B}"/>
              </a:ext>
            </a:extLst>
          </p:cNvPr>
          <p:cNvSpPr txBox="1"/>
          <p:nvPr/>
        </p:nvSpPr>
        <p:spPr>
          <a:xfrm>
            <a:off x="2524125" y="1285633"/>
            <a:ext cx="3047070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4000" b="1" i="1" dirty="0">
                <a:solidFill>
                  <a:srgbClr val="000000"/>
                </a:solidFill>
                <a:latin typeface="경기천년바탕 Bold" panose="02020803020101020101" pitchFamily="18" charset="-127"/>
                <a:ea typeface="경기천년바탕 Bold" panose="02020803020101020101" pitchFamily="18" charset="-127"/>
                <a:cs typeface="Baskerville Old Face" pitchFamily="34" charset="0"/>
              </a:rPr>
              <a:t>2.</a:t>
            </a:r>
            <a:r>
              <a:rPr lang="ko-KR" altLang="en-US" sz="4000" b="1" i="1" dirty="0">
                <a:solidFill>
                  <a:srgbClr val="000000"/>
                </a:solidFill>
                <a:latin typeface="경기천년바탕 Bold" panose="02020803020101020101" pitchFamily="18" charset="-127"/>
                <a:ea typeface="경기천년바탕 Bold" panose="02020803020101020101" pitchFamily="18" charset="-127"/>
                <a:cs typeface="Baskerville Old Face" pitchFamily="34" charset="0"/>
              </a:rPr>
              <a:t>사용자분석</a:t>
            </a:r>
            <a:endParaRPr lang="en-US" sz="4000" b="1" i="1" dirty="0">
              <a:latin typeface="경기천년바탕 Bold" panose="02020803020101020101" pitchFamily="18" charset="-127"/>
              <a:ea typeface="경기천년바탕 Bold" panose="020208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5BC71E-BABB-42A5-9899-BBED64440970}"/>
              </a:ext>
            </a:extLst>
          </p:cNvPr>
          <p:cNvSpPr txBox="1"/>
          <p:nvPr/>
        </p:nvSpPr>
        <p:spPr>
          <a:xfrm>
            <a:off x="2972730" y="2146032"/>
            <a:ext cx="15420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-</a:t>
            </a:r>
            <a:r>
              <a:rPr lang="ko-KR" altLang="en-US" dirty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기존사용자</a:t>
            </a:r>
            <a:endParaRPr lang="en-US" altLang="ko-KR" dirty="0">
              <a:latin typeface="경기천년바탕 Bold" panose="02020803020101020101" pitchFamily="18" charset="-127"/>
              <a:ea typeface="경기천년바탕 Bold" panose="02020803020101020101" pitchFamily="18" charset="-127"/>
            </a:endParaRPr>
          </a:p>
          <a:p>
            <a:endParaRPr lang="en-US" altLang="ko-KR" dirty="0">
              <a:latin typeface="경기천년바탕 Bold" panose="02020803020101020101" pitchFamily="18" charset="-127"/>
              <a:ea typeface="경기천년바탕 Bold" panose="02020803020101020101" pitchFamily="18" charset="-127"/>
            </a:endParaRPr>
          </a:p>
          <a:p>
            <a:r>
              <a:rPr lang="en-US" altLang="ko-KR" dirty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-</a:t>
            </a:r>
            <a:r>
              <a:rPr lang="ko-KR" altLang="en-US" dirty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주사용자</a:t>
            </a:r>
          </a:p>
        </p:txBody>
      </p:sp>
      <p:sp>
        <p:nvSpPr>
          <p:cNvPr id="8" name="Object 13">
            <a:extLst>
              <a:ext uri="{FF2B5EF4-FFF2-40B4-BE49-F238E27FC236}">
                <a16:creationId xmlns:a16="http://schemas.microsoft.com/office/drawing/2014/main" id="{0CE94988-F7E2-4D24-86F4-2B6BC1CA51F4}"/>
              </a:ext>
            </a:extLst>
          </p:cNvPr>
          <p:cNvSpPr txBox="1"/>
          <p:nvPr/>
        </p:nvSpPr>
        <p:spPr>
          <a:xfrm>
            <a:off x="5730213" y="1285633"/>
            <a:ext cx="3047070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4000" b="1" i="1" dirty="0">
                <a:solidFill>
                  <a:srgbClr val="000000"/>
                </a:solidFill>
                <a:latin typeface="경기천년바탕 Bold" panose="02020803020101020101" pitchFamily="18" charset="-127"/>
                <a:ea typeface="경기천년바탕 Bold" panose="02020803020101020101" pitchFamily="18" charset="-127"/>
                <a:cs typeface="Baskerville Old Face" pitchFamily="34" charset="0"/>
              </a:rPr>
              <a:t>3.</a:t>
            </a:r>
            <a:r>
              <a:rPr lang="ko-KR" altLang="en-US" sz="4000" b="1" i="1" dirty="0">
                <a:solidFill>
                  <a:srgbClr val="000000"/>
                </a:solidFill>
                <a:latin typeface="경기천년바탕 Bold" panose="02020803020101020101" pitchFamily="18" charset="-127"/>
                <a:ea typeface="경기천년바탕 Bold" panose="02020803020101020101" pitchFamily="18" charset="-127"/>
                <a:cs typeface="Baskerville Old Face" pitchFamily="34" charset="0"/>
              </a:rPr>
              <a:t>제작방향</a:t>
            </a:r>
            <a:endParaRPr lang="en-US" sz="4000" b="1" i="1" dirty="0">
              <a:latin typeface="경기천년바탕 Bold" panose="02020803020101020101" pitchFamily="18" charset="-127"/>
              <a:ea typeface="경기천년바탕 Bold" panose="02020803020101020101" pitchFamily="18" charset="-127"/>
            </a:endParaRPr>
          </a:p>
        </p:txBody>
      </p:sp>
      <p:sp>
        <p:nvSpPr>
          <p:cNvPr id="9" name="Object 13">
            <a:extLst>
              <a:ext uri="{FF2B5EF4-FFF2-40B4-BE49-F238E27FC236}">
                <a16:creationId xmlns:a16="http://schemas.microsoft.com/office/drawing/2014/main" id="{D0CA565A-A478-4B8D-A1A1-D7C3C9FA35C1}"/>
              </a:ext>
            </a:extLst>
          </p:cNvPr>
          <p:cNvSpPr txBox="1"/>
          <p:nvPr/>
        </p:nvSpPr>
        <p:spPr>
          <a:xfrm>
            <a:off x="8467725" y="1285633"/>
            <a:ext cx="3047070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000" b="1" i="1" dirty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4.</a:t>
            </a:r>
            <a:r>
              <a:rPr lang="ko-KR" altLang="en-US" sz="4000" b="1" i="1" dirty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컨텐츠</a:t>
            </a:r>
            <a:endParaRPr lang="en-US" sz="4000" b="1" i="1" dirty="0">
              <a:latin typeface="경기천년바탕 Bold" panose="02020803020101020101" pitchFamily="18" charset="-127"/>
              <a:ea typeface="경기천년바탕 Bold" panose="0202080302010102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18CDD6E-8CD8-4C06-BE6D-7640071DF7C7}"/>
              </a:ext>
            </a:extLst>
          </p:cNvPr>
          <p:cNvSpPr txBox="1"/>
          <p:nvPr/>
        </p:nvSpPr>
        <p:spPr>
          <a:xfrm>
            <a:off x="8467725" y="2146032"/>
            <a:ext cx="20529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-</a:t>
            </a:r>
            <a:r>
              <a:rPr lang="ko-KR" altLang="en-US" dirty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아이디어 스케치</a:t>
            </a:r>
            <a:endParaRPr lang="en-US" altLang="ko-KR" dirty="0">
              <a:latin typeface="경기천년바탕 Bold" panose="02020803020101020101" pitchFamily="18" charset="-127"/>
              <a:ea typeface="경기천년바탕 Bold" panose="02020803020101020101" pitchFamily="18" charset="-127"/>
            </a:endParaRPr>
          </a:p>
          <a:p>
            <a:endParaRPr lang="en-US" altLang="ko-KR" dirty="0">
              <a:latin typeface="경기천년바탕 Bold" panose="02020803020101020101" pitchFamily="18" charset="-127"/>
              <a:ea typeface="경기천년바탕 Bold" panose="02020803020101020101" pitchFamily="18" charset="-127"/>
            </a:endParaRPr>
          </a:p>
          <a:p>
            <a:r>
              <a:rPr lang="en-US" altLang="ko-KR" dirty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-</a:t>
            </a:r>
            <a:r>
              <a:rPr lang="ko-KR" altLang="en-US" dirty="0">
                <a:latin typeface="경기천년바탕 Bold" panose="02020803020101020101" pitchFamily="18" charset="-127"/>
                <a:ea typeface="경기천년바탕 Bold" panose="02020803020101020101" pitchFamily="18" charset="-127"/>
              </a:rPr>
              <a:t>레이아웃</a:t>
            </a:r>
          </a:p>
        </p:txBody>
      </p:sp>
    </p:spTree>
    <p:extLst>
      <p:ext uri="{BB962C8B-B14F-4D97-AF65-F5344CB8AC3E}">
        <p14:creationId xmlns:p14="http://schemas.microsoft.com/office/powerpoint/2010/main" val="21572708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812310" y="445843"/>
            <a:ext cx="416861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목적</a:t>
            </a:r>
          </a:p>
        </p:txBody>
      </p:sp>
      <p:sp>
        <p:nvSpPr>
          <p:cNvPr id="11" name="Object 13">
            <a:extLst>
              <a:ext uri="{FF2B5EF4-FFF2-40B4-BE49-F238E27FC236}">
                <a16:creationId xmlns:a16="http://schemas.microsoft.com/office/drawing/2014/main" id="{826F285B-41AE-4A91-BDEF-216E36715EF1}"/>
              </a:ext>
            </a:extLst>
          </p:cNvPr>
          <p:cNvSpPr txBox="1"/>
          <p:nvPr/>
        </p:nvSpPr>
        <p:spPr>
          <a:xfrm>
            <a:off x="1039801" y="4028833"/>
            <a:ext cx="1687902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000" b="1" i="1" dirty="0">
                <a:solidFill>
                  <a:srgbClr val="000000"/>
                </a:solidFill>
                <a:latin typeface="경기천년바탕 Bold" panose="02020803020101020101" pitchFamily="18" charset="-127"/>
                <a:ea typeface="경기천년바탕 Bold" panose="02020803020101020101" pitchFamily="18" charset="-127"/>
                <a:cs typeface="Baskerville Old Face" pitchFamily="34" charset="0"/>
              </a:rPr>
              <a:t>목적</a:t>
            </a:r>
            <a:endParaRPr lang="en-US" sz="4000" b="1" i="1" dirty="0">
              <a:latin typeface="경기천년바탕 Bold" panose="02020803020101020101" pitchFamily="18" charset="-127"/>
              <a:ea typeface="경기천년바탕 Bold" panose="020208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E3C0A9A-917C-487B-86EE-DFFEF60DD6B0}"/>
              </a:ext>
            </a:extLst>
          </p:cNvPr>
          <p:cNvSpPr txBox="1"/>
          <p:nvPr/>
        </p:nvSpPr>
        <p:spPr>
          <a:xfrm>
            <a:off x="2347993" y="3920816"/>
            <a:ext cx="543529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-</a:t>
            </a:r>
            <a:r>
              <a:rPr lang="ko-KR" altLang="en-US" sz="20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더 활발한 영업과 입소문을 </a:t>
            </a:r>
            <a:endParaRPr lang="en-US" altLang="ko-KR" sz="200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r>
              <a:rPr lang="ko-KR" altLang="en-US" sz="20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유도할 홈페이지 재구성</a:t>
            </a:r>
            <a:endParaRPr lang="en-US" altLang="ko-KR" sz="200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endParaRPr lang="en-US" altLang="ko-KR" sz="200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r>
              <a:rPr lang="en-US" altLang="ko-KR" sz="20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-</a:t>
            </a:r>
            <a:r>
              <a:rPr lang="ko-KR" altLang="en-US" sz="20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향을 좋아하는 팬 뿐만 아니라</a:t>
            </a:r>
            <a:endParaRPr lang="en-US" altLang="ko-KR" sz="200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r>
              <a:rPr lang="ko-KR" altLang="en-US" sz="20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향을 처음 접하는 사람도 거부감 없는 홈페이지</a:t>
            </a:r>
            <a:endParaRPr lang="en-US" altLang="ko-KR" sz="200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3C4194E-5B70-4339-8EF3-1ACFEB5C14F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0" t="2188" r="13161" b="29432"/>
          <a:stretch/>
        </p:blipFill>
        <p:spPr>
          <a:xfrm>
            <a:off x="707698" y="1180445"/>
            <a:ext cx="3924729" cy="242156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CAB4B75-43EF-4A4C-8186-0F06B060C08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7284" y="969116"/>
            <a:ext cx="3248846" cy="276658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68023AF-7AA3-43FC-96A7-21DA41E3C41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7638" y="1008117"/>
            <a:ext cx="3334206" cy="4028833"/>
          </a:xfrm>
          <a:prstGeom prst="rect">
            <a:avLst/>
          </a:prstGeom>
        </p:spPr>
      </p:pic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F41D2162-B94A-4C39-8A97-F24F0718D0F8}"/>
              </a:ext>
            </a:extLst>
          </p:cNvPr>
          <p:cNvSpPr/>
          <p:nvPr/>
        </p:nvSpPr>
        <p:spPr>
          <a:xfrm>
            <a:off x="9267986" y="3602007"/>
            <a:ext cx="914400" cy="1256711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57A4F8E-5F65-428C-A876-423738C91E2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6533" y="3375667"/>
            <a:ext cx="1011453" cy="720074"/>
          </a:xfrm>
          <a:prstGeom prst="rect">
            <a:avLst/>
          </a:prstGeom>
        </p:spPr>
      </p:pic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733C80A0-A4AC-44CD-B235-89EDA6A7FB33}"/>
              </a:ext>
            </a:extLst>
          </p:cNvPr>
          <p:cNvSpPr/>
          <p:nvPr/>
        </p:nvSpPr>
        <p:spPr>
          <a:xfrm>
            <a:off x="8849532" y="3735704"/>
            <a:ext cx="418454" cy="107876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75643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812310" y="445843"/>
            <a:ext cx="416861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목적</a:t>
            </a:r>
            <a:r>
              <a:rPr lang="en-US" altLang="ko-KR" sz="1400" dirty="0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-</a:t>
            </a:r>
            <a:r>
              <a:rPr lang="ko-KR" altLang="en-US" sz="1400" dirty="0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제작의도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9552836-C5B0-4AD3-8E61-FE044785B88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537" t="11994" r="27778" b="17407"/>
          <a:stretch/>
        </p:blipFill>
        <p:spPr>
          <a:xfrm>
            <a:off x="1159051" y="976324"/>
            <a:ext cx="3759690" cy="2630977"/>
          </a:xfrm>
          <a:prstGeom prst="rect">
            <a:avLst/>
          </a:prstGeom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4E9C90CA-8699-48E9-8D1B-5B4507264787}"/>
              </a:ext>
            </a:extLst>
          </p:cNvPr>
          <p:cNvSpPr/>
          <p:nvPr/>
        </p:nvSpPr>
        <p:spPr>
          <a:xfrm>
            <a:off x="1630971" y="2646204"/>
            <a:ext cx="1344256" cy="864174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E1B0A858-81EF-44AE-BC58-00069487CA8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644" t="11994" r="28704" b="9259"/>
          <a:stretch/>
        </p:blipFill>
        <p:spPr>
          <a:xfrm>
            <a:off x="1159051" y="3685539"/>
            <a:ext cx="3759690" cy="2562078"/>
          </a:xfrm>
          <a:prstGeom prst="rect">
            <a:avLst/>
          </a:prstGeom>
        </p:spPr>
      </p:pic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A5300857-F18E-4C55-A064-2433217BBE18}"/>
              </a:ext>
            </a:extLst>
          </p:cNvPr>
          <p:cNvSpPr/>
          <p:nvPr/>
        </p:nvSpPr>
        <p:spPr>
          <a:xfrm>
            <a:off x="3162064" y="3953366"/>
            <a:ext cx="1344256" cy="1339313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A680732-A5DE-4868-A52B-0A9C951B7736}"/>
              </a:ext>
            </a:extLst>
          </p:cNvPr>
          <p:cNvSpPr/>
          <p:nvPr/>
        </p:nvSpPr>
        <p:spPr>
          <a:xfrm>
            <a:off x="5438154" y="3997082"/>
            <a:ext cx="3179075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-</a:t>
            </a:r>
            <a:r>
              <a:rPr lang="ko-KR" altLang="en-US" sz="20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한국어보다 높은 영어비율</a:t>
            </a:r>
            <a:endParaRPr lang="en-US" altLang="ko-KR" sz="200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endParaRPr lang="en-US" altLang="ko-KR" sz="200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r>
              <a:rPr lang="en-US" altLang="ko-KR" sz="20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-</a:t>
            </a:r>
            <a:r>
              <a:rPr lang="ko-KR" altLang="en-US" sz="20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복잡한 향</a:t>
            </a:r>
            <a:r>
              <a:rPr lang="en-US" altLang="ko-KR" sz="20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,</a:t>
            </a:r>
            <a:r>
              <a:rPr lang="ko-KR" altLang="en-US" sz="20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제품설명</a:t>
            </a:r>
            <a:endParaRPr lang="en-US" altLang="ko-KR" sz="200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endParaRPr lang="en-US" altLang="ko-KR" sz="200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r>
              <a:rPr lang="en-US" altLang="ko-KR" sz="20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-</a:t>
            </a:r>
            <a:r>
              <a:rPr lang="ko-KR" altLang="en-US" sz="20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분위기를 위한 어두운 색감</a:t>
            </a:r>
            <a:endParaRPr lang="en-US" altLang="ko-KR" sz="200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endParaRPr lang="en-US" altLang="ko-KR" sz="200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3C23B63-49A5-412A-8592-222AA03A1A1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4" t="3914" r="949" b="56675"/>
          <a:stretch/>
        </p:blipFill>
        <p:spPr>
          <a:xfrm>
            <a:off x="5438154" y="976324"/>
            <a:ext cx="1378732" cy="263097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1714320-FD29-4E91-B6E0-4B941770BF3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t="42373" r="800" b="36085"/>
          <a:stretch/>
        </p:blipFill>
        <p:spPr>
          <a:xfrm>
            <a:off x="6921754" y="978901"/>
            <a:ext cx="1769060" cy="26284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7DD5E97-502E-44C2-B1D9-859E411D716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294" r="1705"/>
          <a:stretch/>
        </p:blipFill>
        <p:spPr>
          <a:xfrm>
            <a:off x="8893134" y="976325"/>
            <a:ext cx="1113582" cy="2628400"/>
          </a:xfrm>
          <a:prstGeom prst="rect">
            <a:avLst/>
          </a:prstGeom>
        </p:spPr>
      </p:pic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30B7222F-D310-4250-AEAC-8D0043A89759}"/>
              </a:ext>
            </a:extLst>
          </p:cNvPr>
          <p:cNvCxnSpPr>
            <a:cxnSpLocks/>
          </p:cNvCxnSpPr>
          <p:nvPr/>
        </p:nvCxnSpPr>
        <p:spPr>
          <a:xfrm flipH="1">
            <a:off x="4373305" y="4788976"/>
            <a:ext cx="1076419" cy="774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871E046C-4800-4BCC-AF59-BA1DFFB11858}"/>
              </a:ext>
            </a:extLst>
          </p:cNvPr>
          <p:cNvCxnSpPr>
            <a:cxnSpLocks/>
          </p:cNvCxnSpPr>
          <p:nvPr/>
        </p:nvCxnSpPr>
        <p:spPr>
          <a:xfrm flipH="1" flipV="1">
            <a:off x="2975227" y="3106405"/>
            <a:ext cx="2456602" cy="10519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6B65BC9C-67CC-4D73-81E8-3C372A1D78EF}"/>
              </a:ext>
            </a:extLst>
          </p:cNvPr>
          <p:cNvCxnSpPr>
            <a:cxnSpLocks/>
          </p:cNvCxnSpPr>
          <p:nvPr/>
        </p:nvCxnSpPr>
        <p:spPr>
          <a:xfrm flipH="1" flipV="1">
            <a:off x="4417284" y="2689181"/>
            <a:ext cx="1147298" cy="27156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CB30365B-55A9-7420-A9A2-51DDED838C9C}"/>
              </a:ext>
            </a:extLst>
          </p:cNvPr>
          <p:cNvSpPr/>
          <p:nvPr/>
        </p:nvSpPr>
        <p:spPr>
          <a:xfrm>
            <a:off x="10124941" y="5745574"/>
            <a:ext cx="326572" cy="38099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2C163B9-17FE-8CAA-5EE4-1026BCEE7F81}"/>
              </a:ext>
            </a:extLst>
          </p:cNvPr>
          <p:cNvSpPr/>
          <p:nvPr/>
        </p:nvSpPr>
        <p:spPr>
          <a:xfrm>
            <a:off x="10575748" y="5745573"/>
            <a:ext cx="326572" cy="380999"/>
          </a:xfrm>
          <a:prstGeom prst="rect">
            <a:avLst/>
          </a:prstGeom>
          <a:solidFill>
            <a:srgbClr val="8B868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F220D98-883F-8F78-BDB0-10BA83D807E5}"/>
              </a:ext>
            </a:extLst>
          </p:cNvPr>
          <p:cNvSpPr/>
          <p:nvPr/>
        </p:nvSpPr>
        <p:spPr>
          <a:xfrm>
            <a:off x="11038669" y="5743488"/>
            <a:ext cx="326572" cy="380999"/>
          </a:xfrm>
          <a:prstGeom prst="rect">
            <a:avLst/>
          </a:prstGeom>
          <a:solidFill>
            <a:srgbClr val="313C5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22965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888076" y="1151504"/>
            <a:ext cx="4017083" cy="108896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812310" y="445843"/>
            <a:ext cx="416861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벤치마킹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5787FFE-3757-468F-9353-DFB7B7D89C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861" t="11971" r="3437" b="29629"/>
          <a:stretch/>
        </p:blipFill>
        <p:spPr>
          <a:xfrm>
            <a:off x="4980926" y="984141"/>
            <a:ext cx="6574270" cy="264439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5AF6C15-05AE-4BC8-A265-9A92441399F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1005" r="7870" b="27778"/>
          <a:stretch/>
        </p:blipFill>
        <p:spPr>
          <a:xfrm>
            <a:off x="4283930" y="3727324"/>
            <a:ext cx="7386293" cy="256636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120C686-510B-4C9E-B081-B3FA79E6CA68}"/>
              </a:ext>
            </a:extLst>
          </p:cNvPr>
          <p:cNvSpPr txBox="1"/>
          <p:nvPr/>
        </p:nvSpPr>
        <p:spPr>
          <a:xfrm>
            <a:off x="1054892" y="1526710"/>
            <a:ext cx="72131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-</a:t>
            </a:r>
            <a:r>
              <a:rPr lang="ko-KR" altLang="en-US" sz="16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향기관련 브랜드 </a:t>
            </a:r>
            <a:r>
              <a:rPr lang="en-US" altLang="ko-KR" sz="16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‘</a:t>
            </a:r>
            <a:r>
              <a:rPr lang="ko-KR" altLang="en-US" sz="16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러쉬</a:t>
            </a:r>
            <a:r>
              <a:rPr lang="en-US" altLang="ko-KR" sz="16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’</a:t>
            </a:r>
            <a:r>
              <a:rPr lang="ko-KR" altLang="en-US" sz="16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의 홈페이지구성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E611473-844C-4D28-9907-91CF40A13344}"/>
              </a:ext>
            </a:extLst>
          </p:cNvPr>
          <p:cNvSpPr txBox="1"/>
          <p:nvPr/>
        </p:nvSpPr>
        <p:spPr>
          <a:xfrm>
            <a:off x="1170122" y="2750949"/>
            <a:ext cx="373503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-</a:t>
            </a:r>
            <a:r>
              <a:rPr lang="ko-KR" altLang="en-US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간편하게 </a:t>
            </a:r>
            <a:r>
              <a:rPr lang="ko-KR" altLang="en-US" dirty="0" err="1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접근할수</a:t>
            </a:r>
            <a:r>
              <a:rPr lang="ko-KR" altLang="en-US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있는 구성</a:t>
            </a:r>
            <a:endParaRPr lang="en-US" altLang="ko-KR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endParaRPr lang="en-US" altLang="ko-KR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r>
              <a:rPr lang="en-US" altLang="ko-KR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-</a:t>
            </a:r>
            <a:r>
              <a:rPr lang="ko-KR" altLang="en-US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더 밝은 색감</a:t>
            </a:r>
            <a:endParaRPr lang="en-US" altLang="ko-KR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endParaRPr lang="en-US" altLang="ko-KR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endParaRPr lang="en-US" altLang="ko-KR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EE02BF4-4376-06F0-D657-35CC72B36891}"/>
              </a:ext>
            </a:extLst>
          </p:cNvPr>
          <p:cNvSpPr/>
          <p:nvPr/>
        </p:nvSpPr>
        <p:spPr>
          <a:xfrm>
            <a:off x="3755570" y="5715130"/>
            <a:ext cx="326572" cy="380999"/>
          </a:xfrm>
          <a:prstGeom prst="rect">
            <a:avLst/>
          </a:prstGeom>
          <a:solidFill>
            <a:srgbClr val="AAA0C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B6B56B5-C454-5BE6-A122-4C16424A12B9}"/>
              </a:ext>
            </a:extLst>
          </p:cNvPr>
          <p:cNvSpPr/>
          <p:nvPr/>
        </p:nvSpPr>
        <p:spPr>
          <a:xfrm>
            <a:off x="4120644" y="5715130"/>
            <a:ext cx="326572" cy="380999"/>
          </a:xfrm>
          <a:prstGeom prst="rect">
            <a:avLst/>
          </a:prstGeom>
          <a:solidFill>
            <a:srgbClr val="F7CBD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578F884-D844-16B6-3ACB-16867F601DCE}"/>
              </a:ext>
            </a:extLst>
          </p:cNvPr>
          <p:cNvSpPr/>
          <p:nvPr/>
        </p:nvSpPr>
        <p:spPr>
          <a:xfrm>
            <a:off x="4502448" y="5715130"/>
            <a:ext cx="326572" cy="38099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74453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0264B13B-6CE7-49BA-A4F1-F2A99051CCB6}"/>
              </a:ext>
            </a:extLst>
          </p:cNvPr>
          <p:cNvSpPr/>
          <p:nvPr/>
        </p:nvSpPr>
        <p:spPr>
          <a:xfrm>
            <a:off x="812310" y="445843"/>
            <a:ext cx="416861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벤치마킹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2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26A8709-B0A3-4FE6-BD10-6C64DB43E7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666" t="12963" r="18588" b="5136"/>
          <a:stretch/>
        </p:blipFill>
        <p:spPr>
          <a:xfrm>
            <a:off x="8110224" y="1669472"/>
            <a:ext cx="3183551" cy="344783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8C32273-7267-4279-A3B5-B66E166C5E38}"/>
              </a:ext>
            </a:extLst>
          </p:cNvPr>
          <p:cNvSpPr txBox="1"/>
          <p:nvPr/>
        </p:nvSpPr>
        <p:spPr>
          <a:xfrm>
            <a:off x="1017009" y="1731041"/>
            <a:ext cx="45999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유사 국내브랜드 </a:t>
            </a:r>
            <a:r>
              <a:rPr lang="en-US" altLang="ko-KR" sz="16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‘</a:t>
            </a:r>
            <a:r>
              <a:rPr lang="ko-KR" altLang="en-US" sz="1600" dirty="0" err="1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포맨트</a:t>
            </a:r>
            <a:r>
              <a:rPr lang="en-US" altLang="ko-KR" sz="16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’</a:t>
            </a:r>
            <a:endParaRPr lang="ko-KR" altLang="en-US" sz="160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18442A3-54A0-44EF-A99C-16FE25991D84}"/>
              </a:ext>
            </a:extLst>
          </p:cNvPr>
          <p:cNvSpPr/>
          <p:nvPr/>
        </p:nvSpPr>
        <p:spPr>
          <a:xfrm>
            <a:off x="812310" y="2475477"/>
            <a:ext cx="52578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Tx/>
              <a:buChar char="-"/>
            </a:pPr>
            <a:r>
              <a:rPr lang="ko-KR" altLang="en-US" sz="16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눈에 잘들어오는 제품</a:t>
            </a:r>
            <a:endParaRPr lang="en-US" altLang="ko-KR" sz="160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marL="457200" indent="-457200">
              <a:buFontTx/>
              <a:buChar char="-"/>
            </a:pPr>
            <a:endParaRPr lang="en-US" altLang="ko-KR" sz="160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marL="457200" indent="-457200">
              <a:buFontTx/>
              <a:buChar char="-"/>
            </a:pPr>
            <a:r>
              <a:rPr lang="ko-KR" altLang="en-US" sz="16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한문장으로 들어오는 향기설명</a:t>
            </a:r>
            <a:endParaRPr lang="en-US" altLang="ko-KR" sz="160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endParaRPr lang="en-US" altLang="ko-KR" sz="160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marL="457200" indent="-457200">
              <a:buFontTx/>
              <a:buChar char="-"/>
            </a:pPr>
            <a:r>
              <a:rPr lang="ko-KR" altLang="en-US" sz="16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깔끔한 배치</a:t>
            </a:r>
            <a:endParaRPr lang="en-US" altLang="ko-KR" sz="160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76F5720-3498-410D-8C34-9861A913F3C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8752" t="24344" r="18832" b="36836"/>
          <a:stretch/>
        </p:blipFill>
        <p:spPr>
          <a:xfrm>
            <a:off x="4275198" y="1565385"/>
            <a:ext cx="3556861" cy="3314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8580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812310" y="445843"/>
            <a:ext cx="416861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dirty="0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기존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사용자 분석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=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한번만 </a:t>
            </a:r>
            <a:r>
              <a:rPr lang="ko-KR" altLang="en-US" sz="1400" dirty="0">
                <a:solidFill>
                  <a:prstClr val="black"/>
                </a:solidFill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접해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본 사람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78D1816-DAD5-4A79-9799-CC20B27C3D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834" t="38889" r="58333" b="27037"/>
          <a:stretch/>
        </p:blipFill>
        <p:spPr>
          <a:xfrm>
            <a:off x="685848" y="1130184"/>
            <a:ext cx="3204228" cy="245959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CDBFF5D-6CE2-405D-96C1-A8C2D29E071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8148" t="40371" r="35648" b="25555"/>
          <a:stretch/>
        </p:blipFill>
        <p:spPr>
          <a:xfrm>
            <a:off x="685847" y="3729265"/>
            <a:ext cx="3204229" cy="245959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B722DEF-5B54-42AE-A8D5-E97C5AD347B4}"/>
              </a:ext>
            </a:extLst>
          </p:cNvPr>
          <p:cNvSpPr txBox="1"/>
          <p:nvPr/>
        </p:nvSpPr>
        <p:spPr>
          <a:xfrm>
            <a:off x="5346915" y="2536819"/>
            <a:ext cx="604090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국내 향수</a:t>
            </a:r>
            <a:r>
              <a:rPr lang="en-US" altLang="ko-KR" sz="24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=&gt; </a:t>
            </a:r>
            <a:r>
              <a:rPr lang="ko-KR" altLang="en-US" sz="24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외국 향수 가 아직은 짱 이다</a:t>
            </a:r>
            <a:endParaRPr lang="en-US" altLang="ko-KR" sz="240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r>
              <a:rPr lang="en-US" altLang="ko-KR" sz="24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                </a:t>
            </a:r>
            <a:r>
              <a:rPr lang="ko-KR" altLang="en-US" sz="24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비싼 게 비싼 값 한다</a:t>
            </a:r>
            <a:endParaRPr lang="en-US" altLang="ko-KR" sz="240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endParaRPr lang="en-US" altLang="ko-KR" sz="240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r>
              <a:rPr lang="ko-KR" altLang="en-US" sz="24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이런 인식이 아직은 강해서 기존사용자를</a:t>
            </a:r>
            <a:endParaRPr lang="en-US" altLang="ko-KR" sz="240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r>
              <a:rPr lang="ko-KR" altLang="en-US" sz="2400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주사용자로 바꾸려면 그에 맞는 변화가 필요</a:t>
            </a:r>
            <a:endParaRPr lang="en-US" altLang="ko-KR" sz="2400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0812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순서도: 추출 11">
            <a:extLst>
              <a:ext uri="{FF2B5EF4-FFF2-40B4-BE49-F238E27FC236}">
                <a16:creationId xmlns:a16="http://schemas.microsoft.com/office/drawing/2014/main" id="{AB24F5A7-5C70-4BB1-BED7-19227FA6C534}"/>
              </a:ext>
            </a:extLst>
          </p:cNvPr>
          <p:cNvSpPr/>
          <p:nvPr/>
        </p:nvSpPr>
        <p:spPr>
          <a:xfrm>
            <a:off x="10114374" y="4443502"/>
            <a:ext cx="988667" cy="1465393"/>
          </a:xfrm>
          <a:prstGeom prst="flowChartExtra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A43110BC-FE2F-45E3-A09D-710B734C0B82}"/>
              </a:ext>
            </a:extLst>
          </p:cNvPr>
          <p:cNvSpPr/>
          <p:nvPr/>
        </p:nvSpPr>
        <p:spPr>
          <a:xfrm>
            <a:off x="9946154" y="3528335"/>
            <a:ext cx="1325106" cy="117012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말풍선: 사각형 4">
            <a:extLst>
              <a:ext uri="{FF2B5EF4-FFF2-40B4-BE49-F238E27FC236}">
                <a16:creationId xmlns:a16="http://schemas.microsoft.com/office/drawing/2014/main" id="{95D65243-E929-4BF9-830D-FAFD12AAFB7A}"/>
              </a:ext>
            </a:extLst>
          </p:cNvPr>
          <p:cNvSpPr/>
          <p:nvPr/>
        </p:nvSpPr>
        <p:spPr>
          <a:xfrm>
            <a:off x="7407655" y="1094225"/>
            <a:ext cx="2871711" cy="2001267"/>
          </a:xfrm>
          <a:prstGeom prst="wedgeRectCallout">
            <a:avLst>
              <a:gd name="adj1" fmla="val 36375"/>
              <a:gd name="adj2" fmla="val 67921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86A89E4-CE2A-4F1A-AEA6-F0791AFCFFF2}"/>
              </a:ext>
            </a:extLst>
          </p:cNvPr>
          <p:cNvSpPr/>
          <p:nvPr/>
        </p:nvSpPr>
        <p:spPr>
          <a:xfrm>
            <a:off x="812310" y="445843"/>
            <a:ext cx="416861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주사용자 분석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=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향수의 팬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44225D3-0B17-4495-9A89-22E0D300026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528" y="1247096"/>
            <a:ext cx="2606376" cy="383058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BA07D31-27D0-46DC-8182-6A89BA36017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9902" y="1226849"/>
            <a:ext cx="3101154" cy="196406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6996756-AEBE-4FA6-A023-075FD41E878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9099" y="3345925"/>
            <a:ext cx="3274540" cy="219515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2A2DC1B-39CC-44B1-9D5B-245D2E970A0F}"/>
              </a:ext>
            </a:extLst>
          </p:cNvPr>
          <p:cNvSpPr txBox="1"/>
          <p:nvPr/>
        </p:nvSpPr>
        <p:spPr>
          <a:xfrm>
            <a:off x="7582779" y="1247096"/>
            <a:ext cx="269658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향수는 보통 첫 향이</a:t>
            </a:r>
            <a:endParaRPr lang="en-US" altLang="ko-KR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r>
              <a:rPr lang="ko-KR" altLang="en-US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머리가 아플 정도로 </a:t>
            </a:r>
            <a:r>
              <a:rPr lang="ko-KR" altLang="en-US" dirty="0" err="1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쎄다</a:t>
            </a:r>
            <a:endParaRPr lang="en-US" altLang="ko-KR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endParaRPr lang="en-US" altLang="ko-KR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r>
              <a:rPr lang="en-US" altLang="ko-KR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=</a:t>
            </a:r>
            <a:r>
              <a:rPr lang="ko-KR" altLang="en-US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이향수의 강점은 </a:t>
            </a:r>
            <a:r>
              <a:rPr lang="ko-KR" altLang="en-US" dirty="0" err="1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첫향이</a:t>
            </a:r>
            <a:r>
              <a:rPr lang="ko-KR" altLang="en-US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</a:t>
            </a:r>
            <a:endParaRPr lang="en-US" altLang="ko-KR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r>
              <a:rPr lang="ko-KR" altLang="en-US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머리가 아프지 않다는</a:t>
            </a:r>
            <a:endParaRPr lang="en-US" altLang="ko-KR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r>
              <a:rPr lang="ko-KR" altLang="en-US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걸로 유명</a:t>
            </a:r>
            <a:endParaRPr lang="en-US" altLang="ko-KR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FBBAD3-968A-4BA7-B2A2-3A945EE9A800}"/>
              </a:ext>
            </a:extLst>
          </p:cNvPr>
          <p:cNvSpPr txBox="1"/>
          <p:nvPr/>
        </p:nvSpPr>
        <p:spPr>
          <a:xfrm>
            <a:off x="10008148" y="3733108"/>
            <a:ext cx="13251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향수 팬들을 </a:t>
            </a:r>
            <a:endParaRPr lang="en-US" altLang="ko-KR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r>
              <a:rPr lang="ko-KR" altLang="en-US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끌어 모으는</a:t>
            </a:r>
            <a:endParaRPr lang="en-US" altLang="ko-KR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r>
              <a:rPr lang="ko-KR" altLang="en-US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포인트</a:t>
            </a:r>
            <a:endParaRPr lang="en-US" altLang="ko-KR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863713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15C95A7-4C03-41C7-B026-5B4E06A8677F}"/>
              </a:ext>
            </a:extLst>
          </p:cNvPr>
          <p:cNvSpPr txBox="1"/>
          <p:nvPr/>
        </p:nvSpPr>
        <p:spPr>
          <a:xfrm>
            <a:off x="1020211" y="1446337"/>
            <a:ext cx="526601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국내 브랜드 중 올리브영 랭킹에</a:t>
            </a:r>
            <a:r>
              <a:rPr lang="en-US" altLang="ko-KR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</a:t>
            </a:r>
            <a:r>
              <a:rPr lang="ko-KR" altLang="en-US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꾸준히 있고</a:t>
            </a:r>
            <a:r>
              <a:rPr lang="en-US" altLang="ko-KR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,</a:t>
            </a:r>
          </a:p>
          <a:p>
            <a:r>
              <a:rPr lang="ko-KR" altLang="en-US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올리브영에 없는 제품을</a:t>
            </a:r>
            <a:endParaRPr lang="en-US" altLang="ko-KR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r>
              <a:rPr lang="ko-KR" altLang="en-US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직접 검색을 해서 방문을 할 정도로</a:t>
            </a:r>
            <a:endParaRPr lang="en-US" altLang="ko-KR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r>
              <a:rPr lang="ko-KR" altLang="en-US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관심도가 높아지고 있음</a:t>
            </a:r>
            <a:endParaRPr lang="en-US" altLang="ko-KR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endParaRPr lang="en-US" altLang="ko-KR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r>
              <a:rPr lang="ko-KR" altLang="en-US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→</a:t>
            </a:r>
            <a:r>
              <a:rPr lang="ko-KR" altLang="en-US" dirty="0" err="1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셀링</a:t>
            </a:r>
            <a:r>
              <a:rPr lang="ko-KR" altLang="en-US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 포인트에 맞는 홈페이지 재구성 필요 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3157363-ADDC-496D-95A6-5743653CEF08}"/>
              </a:ext>
            </a:extLst>
          </p:cNvPr>
          <p:cNvSpPr/>
          <p:nvPr/>
        </p:nvSpPr>
        <p:spPr>
          <a:xfrm>
            <a:off x="812310" y="445843"/>
            <a:ext cx="416861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결론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B06D782-DE92-4230-8A09-309ABE40D87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4" t="3914" r="949" b="56675"/>
          <a:stretch/>
        </p:blipFill>
        <p:spPr>
          <a:xfrm>
            <a:off x="5862719" y="986095"/>
            <a:ext cx="1378732" cy="522097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9532F69-59D8-4922-B31B-B41AEB0E1CE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t="42373" r="800" b="36085"/>
          <a:stretch/>
        </p:blipFill>
        <p:spPr>
          <a:xfrm>
            <a:off x="7555344" y="986095"/>
            <a:ext cx="1769060" cy="522097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A9D5B07-D69D-45CB-A95B-1E6BF57A4D7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294" r="1705"/>
          <a:stretch/>
        </p:blipFill>
        <p:spPr>
          <a:xfrm>
            <a:off x="9815915" y="991250"/>
            <a:ext cx="1113582" cy="5215821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3445D20E-293C-4C85-A4FE-C632CE05B748}"/>
              </a:ext>
            </a:extLst>
          </p:cNvPr>
          <p:cNvSpPr/>
          <p:nvPr/>
        </p:nvSpPr>
        <p:spPr>
          <a:xfrm>
            <a:off x="1020211" y="3781412"/>
            <a:ext cx="2951449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- </a:t>
            </a:r>
            <a:r>
              <a:rPr lang="ko-KR" altLang="en-US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향설명은 간단명료</a:t>
            </a:r>
            <a:endParaRPr lang="en-US" altLang="ko-KR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endParaRPr lang="en-US" altLang="ko-KR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경기천년바탕 Regular" panose="02020503020101020101" pitchFamily="18" charset="-127"/>
                <a:ea typeface="경기천년바탕 Regular" panose="02020503020101020101" pitchFamily="18" charset="-127"/>
              </a:rPr>
              <a:t>구매로 이어질 간단한 배치</a:t>
            </a:r>
            <a:endParaRPr lang="en-US" altLang="ko-KR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  <a:p>
            <a:endParaRPr lang="en-US" altLang="ko-KR" dirty="0">
              <a:latin typeface="경기천년바탕 Regular" panose="02020503020101020101" pitchFamily="18" charset="-127"/>
              <a:ea typeface="경기천년바탕 Regular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910083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1734</TotalTime>
  <Words>383</Words>
  <Application>Microsoft Office PowerPoint</Application>
  <PresentationFormat>와이드스크린</PresentationFormat>
  <Paragraphs>104</Paragraphs>
  <Slides>12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7" baseType="lpstr">
      <vt:lpstr>경기천년바탕 Bold</vt:lpstr>
      <vt:lpstr>경기천년바탕 Regular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왕별</dc:creator>
  <cp:lastModifiedBy>EZ_DESIGN</cp:lastModifiedBy>
  <cp:revision>247</cp:revision>
  <dcterms:created xsi:type="dcterms:W3CDTF">2021-05-30T08:06:49Z</dcterms:created>
  <dcterms:modified xsi:type="dcterms:W3CDTF">2023-05-17T08:27:41Z</dcterms:modified>
</cp:coreProperties>
</file>